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256" r:id="rId2"/>
    <p:sldId id="323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</p:sldIdLst>
  <p:sldSz cx="9144000" cy="6858000" type="screen4x3"/>
  <p:notesSz cx="6858000" cy="9144000"/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4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8084E-457B-4752-BF77-379BBCC17416}" type="datetimeFigureOut">
              <a:rPr lang="tr-TR" smtClean="0"/>
              <a:t>23.04.2017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7616B-9821-4403-94D3-CE06A57367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7142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7616B-9821-4403-94D3-CE06A5736738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355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7A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 dirty="0"/>
              <a:t>Asıl başlık stili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6259-0C04-43B8-943E-D4F1F0F7FC7B}" type="datetimeFigureOut">
              <a:rPr lang="tr-TR" smtClean="0"/>
              <a:t>23.04.2017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FCFD-E1FE-4FE0-BC03-A6B13E24A0DA}" type="slidenum">
              <a:rPr lang="tr-TR" smtClean="0"/>
              <a:t>‹#›</a:t>
            </a:fld>
            <a:endParaRPr lang="tr-T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kdörtgen 10"/>
          <p:cNvSpPr/>
          <p:nvPr userDrawn="1"/>
        </p:nvSpPr>
        <p:spPr>
          <a:xfrm>
            <a:off x="-1" y="700967"/>
            <a:ext cx="9141631" cy="186539"/>
          </a:xfrm>
          <a:prstGeom prst="rect">
            <a:avLst/>
          </a:prstGeom>
          <a:solidFill>
            <a:srgbClr val="27A659"/>
          </a:solidFill>
          <a:ln>
            <a:solidFill>
              <a:srgbClr val="27A6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0" name="Resim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047" y="23257"/>
            <a:ext cx="1529605" cy="15092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1128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tr-TR" dirty="0"/>
              <a:t>Asıl başlık stili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152180"/>
          </a:xfrm>
        </p:spPr>
        <p:txBody>
          <a:bodyPr/>
          <a:lstStyle/>
          <a:p>
            <a:pPr lvl="0"/>
            <a:r>
              <a:rPr lang="tr-TR" dirty="0"/>
              <a:t>Asıl metin stillerini düzenle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6259-0C04-43B8-943E-D4F1F0F7FC7B}" type="datetimeFigureOut">
              <a:rPr lang="tr-TR" smtClean="0"/>
              <a:t>23.04.2017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FCFD-E1FE-4FE0-BC03-A6B13E24A0DA}" type="slidenum">
              <a:rPr lang="tr-TR" smtClean="0"/>
              <a:t>‹#›</a:t>
            </a:fld>
            <a:endParaRPr lang="tr-TR" dirty="0"/>
          </a:p>
        </p:txBody>
      </p:sp>
      <p:sp>
        <p:nvSpPr>
          <p:cNvPr id="7" name="Dikdörtgen 6"/>
          <p:cNvSpPr/>
          <p:nvPr userDrawn="1"/>
        </p:nvSpPr>
        <p:spPr>
          <a:xfrm>
            <a:off x="0" y="286604"/>
            <a:ext cx="9144000" cy="184043"/>
          </a:xfrm>
          <a:prstGeom prst="rect">
            <a:avLst/>
          </a:prstGeom>
          <a:solidFill>
            <a:srgbClr val="27A659"/>
          </a:solidFill>
          <a:ln>
            <a:solidFill>
              <a:srgbClr val="27A6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7004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7A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6259-0C04-43B8-943E-D4F1F0F7FC7B}" type="datetimeFigureOut">
              <a:rPr lang="tr-TR" smtClean="0"/>
              <a:t>23.04.2017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FCFD-E1FE-4FE0-BC03-A6B13E24A0DA}" type="slidenum">
              <a:rPr lang="tr-TR" smtClean="0"/>
              <a:t>‹#›</a:t>
            </a:fld>
            <a:endParaRPr lang="tr-T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kdörtgen 9"/>
          <p:cNvSpPr/>
          <p:nvPr userDrawn="1"/>
        </p:nvSpPr>
        <p:spPr>
          <a:xfrm>
            <a:off x="11" y="647179"/>
            <a:ext cx="9141619" cy="173092"/>
          </a:xfrm>
          <a:prstGeom prst="rect">
            <a:avLst/>
          </a:prstGeom>
          <a:solidFill>
            <a:srgbClr val="27A659"/>
          </a:solidFill>
          <a:ln>
            <a:solidFill>
              <a:srgbClr val="27A6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1" name="Resim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047" y="23257"/>
            <a:ext cx="1529605" cy="15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8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6259-0C04-43B8-943E-D4F1F0F7FC7B}" type="datetimeFigureOut">
              <a:rPr lang="tr-TR" smtClean="0"/>
              <a:t>23.04.2017</a:t>
            </a:fld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FCFD-E1FE-4FE0-BC03-A6B13E24A0DA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157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6259-0C04-43B8-943E-D4F1F0F7FC7B}" type="datetimeFigureOut">
              <a:rPr lang="tr-TR" smtClean="0"/>
              <a:t>23.04.2017</a:t>
            </a:fld>
            <a:endParaRPr lang="tr-T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FCFD-E1FE-4FE0-BC03-A6B13E24A0DA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7963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6259-0C04-43B8-943E-D4F1F0F7FC7B}" type="datetimeFigureOut">
              <a:rPr lang="tr-TR" smtClean="0"/>
              <a:t>23.04.2017</a:t>
            </a:fld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FCFD-E1FE-4FE0-BC03-A6B13E24A0DA}" type="slidenum">
              <a:rPr lang="tr-TR" smtClean="0"/>
              <a:t>‹#›</a:t>
            </a:fld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86604"/>
            <a:ext cx="9144000" cy="1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45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65243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7164768" y="4755285"/>
            <a:ext cx="1907552" cy="1791146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615197"/>
            <a:ext cx="3163145" cy="234073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73903" y="6614903"/>
            <a:ext cx="3163145" cy="234073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37048" y="6614609"/>
            <a:ext cx="3163145" cy="234073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64" y="294"/>
            <a:ext cx="3163145" cy="234073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76467" y="0"/>
            <a:ext cx="3163145" cy="234073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39612" y="-294"/>
            <a:ext cx="3163145" cy="23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27A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7706259-0C04-43B8-943E-D4F1F0F7FC7B}" type="datetimeFigureOut">
              <a:rPr lang="tr-TR" smtClean="0"/>
              <a:t>23.04.2017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5EFFCFD-E1FE-4FE0-BC03-A6B13E24A0DA}" type="slidenum">
              <a:rPr lang="tr-TR" smtClean="0"/>
              <a:t>‹#›</a:t>
            </a:fld>
            <a:endParaRPr lang="tr-TR" dirty="0"/>
          </a:p>
        </p:txBody>
      </p:sp>
      <p:pic>
        <p:nvPicPr>
          <p:cNvPr id="11" name="Resim 10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34469" y="607060"/>
            <a:ext cx="822959" cy="809844"/>
          </a:xfrm>
          <a:prstGeom prst="rect">
            <a:avLst/>
          </a:prstGeom>
        </p:spPr>
      </p:pic>
    </p:spTree>
    <p:custDataLst>
      <p:tags r:id="rId10"/>
    </p:custDataLst>
    <p:extLst>
      <p:ext uri="{BB962C8B-B14F-4D97-AF65-F5344CB8AC3E}">
        <p14:creationId xmlns:p14="http://schemas.microsoft.com/office/powerpoint/2010/main" val="142501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../video/Education-Health%20and%20Safety-Videos-21.avi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tr-TR" dirty="0"/>
              <a:t>İŞ GÜVENLİĞİ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endParaRPr lang="tr-TR" b="1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4766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3600" dirty="0">
                <a:solidFill>
                  <a:srgbClr val="FF0000"/>
                </a:solidFill>
              </a:rPr>
              <a:t>Sözlükte:</a:t>
            </a:r>
          </a:p>
          <a:p>
            <a:pPr marL="457200" lvl="1" indent="0" algn="just">
              <a:buNone/>
            </a:pPr>
            <a:r>
              <a:rPr lang="tr-TR" sz="3200" b="1" dirty="0"/>
              <a:t>Risk (İng., Risk), Zarara uğrama tehlikesi, riziko. </a:t>
            </a:r>
          </a:p>
          <a:p>
            <a:pPr marL="0" indent="0">
              <a:buNone/>
            </a:pPr>
            <a:r>
              <a:rPr lang="tr-TR" sz="3600" dirty="0">
                <a:solidFill>
                  <a:srgbClr val="FF0000"/>
                </a:solidFill>
              </a:rPr>
              <a:t>Yönetmelikte:</a:t>
            </a:r>
          </a:p>
          <a:p>
            <a:pPr marL="457200" lvl="1" indent="0" algn="just">
              <a:buNone/>
            </a:pPr>
            <a:r>
              <a:rPr lang="tr-TR" sz="3200" b="1" dirty="0"/>
              <a:t>Risk: Tehlikeden kaynaklanacak kayıp, yaralanma ya da başka zararlı sonuç meydana gelme ihtimali.</a:t>
            </a:r>
            <a:endParaRPr lang="tr-TR" sz="3200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030514" y="286604"/>
            <a:ext cx="7336246" cy="1092253"/>
          </a:xfrm>
        </p:spPr>
        <p:txBody>
          <a:bodyPr>
            <a:normAutofit/>
          </a:bodyPr>
          <a:lstStyle/>
          <a:p>
            <a:r>
              <a:rPr lang="tr-TR" sz="3600" dirty="0"/>
              <a:t>RİSK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3345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2800" dirty="0">
                <a:solidFill>
                  <a:srgbClr val="FF0000"/>
                </a:solidFill>
              </a:rPr>
              <a:t>Standartlarda (TS ISO Guide 73)</a:t>
            </a:r>
          </a:p>
          <a:p>
            <a:pPr marL="457200" lvl="1" indent="0" algn="just">
              <a:buNone/>
            </a:pPr>
            <a:r>
              <a:rPr lang="tr-TR" sz="2400" b="1" dirty="0"/>
              <a:t>Risk : Hedefler hakkında belirsizliğin etkisi.</a:t>
            </a:r>
          </a:p>
          <a:p>
            <a:pPr marL="0" indent="0">
              <a:buNone/>
            </a:pPr>
            <a:r>
              <a:rPr lang="tr-TR" sz="2800" dirty="0">
                <a:solidFill>
                  <a:srgbClr val="FF0000"/>
                </a:solidFill>
              </a:rPr>
              <a:t>Standartlarda (TS 18001)</a:t>
            </a:r>
          </a:p>
          <a:p>
            <a:pPr marL="457200" lvl="1" indent="0" algn="just">
              <a:buNone/>
            </a:pPr>
            <a:r>
              <a:rPr lang="tr-TR" sz="2400" b="1" dirty="0"/>
              <a:t>Risk :Tehlikeli bir olayın veya maruz kalma durumunun meydana gelme olasılığı ile olay veya maruz kalma durumunun yol açabileceği yaralanma veya sağlık bozulmasının* ciddiyet derecesinin birleşimi.</a:t>
            </a:r>
          </a:p>
          <a:p>
            <a:pPr marL="623888" lvl="1" indent="-166688" algn="just">
              <a:buNone/>
            </a:pPr>
            <a:r>
              <a:rPr lang="tr-TR" sz="2400" dirty="0"/>
              <a:t>*</a:t>
            </a:r>
            <a:r>
              <a:rPr lang="tr-TR" sz="2800" i="1" dirty="0"/>
              <a:t>Bir iş faaliyetinin veya işle ilgili durumun yol açtığı ve/veya kötüleştirdiği belirlenebilir, olumsuz fiziksel veya ruhsal durum.</a:t>
            </a:r>
            <a:endParaRPr lang="tr-TR" sz="2400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17600" y="286604"/>
            <a:ext cx="7249160" cy="1164825"/>
          </a:xfrm>
        </p:spPr>
        <p:txBody>
          <a:bodyPr/>
          <a:lstStyle/>
          <a:p>
            <a:r>
              <a:rPr lang="tr-TR" dirty="0"/>
              <a:t>RİSK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6455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tr-TR" dirty="0"/>
              <a:t>Konu ile ilgili yönetmeliklerde, standartlarda ve literatürde gerek tehlike gerekse risk için geniş bir perspektifte tanımlamalar olduğunu görebiliriz.</a:t>
            </a:r>
          </a:p>
          <a:p>
            <a:pPr algn="just"/>
            <a:r>
              <a:rPr lang="tr-TR" dirty="0"/>
              <a:t>Tehlikeyi daha belirgin bir şekilde şöyle açıklayabiliriz. </a:t>
            </a:r>
            <a:r>
              <a:rPr lang="tr-TR" dirty="0">
                <a:solidFill>
                  <a:srgbClr val="FF0000"/>
                </a:solidFill>
              </a:rPr>
              <a:t>İnsanın yaşam sürecinde mutlak emniyet içinde bulunması veya tehlikeden uzakta yaşaması diye bir kavramdan söz edilmesi olası değildir. </a:t>
            </a:r>
          </a:p>
          <a:p>
            <a:pPr algn="just"/>
            <a:r>
              <a:rPr lang="tr-TR" dirty="0"/>
              <a:t>Günlük yaşamlarında insanlar kendi faaliyetlerinden kaynaklanan trafik, ev kazaları, yangınlar, hastalıklar, spor faaliyetleri vb. gibi bir çok tehdit ile birlikte yaşamaktadırlar. </a:t>
            </a:r>
          </a:p>
          <a:p>
            <a:pPr algn="just"/>
            <a:r>
              <a:rPr lang="tr-TR" dirty="0"/>
              <a:t>Avcılık, dağcılık, kayak, çeşitli spor faaliyetleri ise insanların bilerek ve isteyerek yani gönüllü olarak karşılaştıkları tehlikeler arasında yer almaktadır.</a:t>
            </a:r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040675" y="464458"/>
            <a:ext cx="7543800" cy="1016000"/>
          </a:xfrm>
        </p:spPr>
        <p:txBody>
          <a:bodyPr/>
          <a:lstStyle/>
          <a:p>
            <a:r>
              <a:rPr lang="tr-TR" dirty="0"/>
              <a:t>TEHLİKE VE RİSK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5650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48228" y="740229"/>
            <a:ext cx="7304899" cy="4921019"/>
          </a:xfrm>
        </p:spPr>
        <p:txBody>
          <a:bodyPr>
            <a:normAutofit/>
          </a:bodyPr>
          <a:lstStyle/>
          <a:p>
            <a:pPr algn="just"/>
            <a:r>
              <a:rPr lang="tr-TR" sz="3200" dirty="0"/>
              <a:t>Bu nedenle de tehlike kelimesini tanımlarken </a:t>
            </a:r>
            <a:r>
              <a:rPr lang="tr-TR" sz="3200" u="sng" dirty="0"/>
              <a:t>doğal veya insan eliyle oluşturulmuş bir olayın </a:t>
            </a:r>
            <a:r>
              <a:rPr lang="tr-TR" sz="3200" dirty="0"/>
              <a:t>öncelikle </a:t>
            </a:r>
            <a:r>
              <a:rPr lang="tr-TR" sz="3200" u="sng" dirty="0"/>
              <a:t>çevreyi, insanların hayatını, sosyal ve ekonomik faaliyetlerini, mal ve hizmetlerini </a:t>
            </a:r>
            <a:r>
              <a:rPr lang="tr-TR" sz="3200" dirty="0"/>
              <a:t>tehdit edici bir olaydan ve bu olayın meydana gelme olasılığından da bahsedilebiliyor olması gerekmektedir.</a:t>
            </a:r>
          </a:p>
          <a:p>
            <a:pPr algn="just"/>
            <a:r>
              <a:rPr lang="tr-TR" sz="3200" dirty="0">
                <a:solidFill>
                  <a:srgbClr val="FF0000"/>
                </a:solidFill>
              </a:rPr>
              <a:t>Yani tehlike kavramı bir anlamda olasılıkta içermektedir.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1508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66585"/>
            <a:ext cx="5926324" cy="5070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5047028" y="1166585"/>
            <a:ext cx="38377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dirty="0"/>
              <a:t>Örnek: Denizde köpek balığının bulunduğunu düşünelim;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tr-TR" dirty="0"/>
              <a:t>Eğer denizde değilseniz bu köpek balığı sizin için bir tehlike değildir.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tr-TR" dirty="0"/>
              <a:t>Ama bir olasılıkla denize girmeniz gerekiyorsa işte o zaman o köpek balığı sizin için tehlike oluşturuyor demektir.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45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" t="843" r="50233" b="22966"/>
          <a:stretch/>
        </p:blipFill>
        <p:spPr bwMode="auto">
          <a:xfrm>
            <a:off x="1357510" y="454815"/>
            <a:ext cx="7488833" cy="549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39" r="1025" b="22122"/>
          <a:stretch/>
        </p:blipFill>
        <p:spPr bwMode="auto">
          <a:xfrm>
            <a:off x="1412663" y="432959"/>
            <a:ext cx="7433680" cy="553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078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o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089290"/>
              </p:ext>
            </p:extLst>
          </p:nvPr>
        </p:nvGraphicFramePr>
        <p:xfrm>
          <a:off x="1683657" y="754743"/>
          <a:ext cx="6541302" cy="550668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180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0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0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849">
                <a:tc gridSpan="3">
                  <a:txBody>
                    <a:bodyPr/>
                    <a:lstStyle/>
                    <a:p>
                      <a:pPr algn="ctr"/>
                      <a:r>
                        <a:rPr lang="tr-TR" dirty="0">
                          <a:effectLst/>
                        </a:rPr>
                        <a:t>Tehlikeler Örnekleri ve Etkileri</a:t>
                      </a:r>
                      <a:endParaRPr lang="tr-TR" dirty="0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215"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effectLst/>
                        </a:rPr>
                        <a:t>İşyerindeki Tehlike</a:t>
                      </a:r>
                      <a:endParaRPr lang="tr-TR" dirty="0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effectLst/>
                        </a:rPr>
                        <a:t>Tehlike örneği</a:t>
                      </a:r>
                      <a:endParaRPr lang="tr-TR" dirty="0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effectLst/>
                        </a:rPr>
                        <a:t>Neden olabileceği hasar</a:t>
                      </a:r>
                      <a:endParaRPr lang="tr-TR" dirty="0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849"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effectLst/>
                        </a:rPr>
                        <a:t>Nesne</a:t>
                      </a:r>
                      <a:endParaRPr lang="tr-TR" dirty="0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effectLst/>
                        </a:rPr>
                        <a:t>Bıçak</a:t>
                      </a:r>
                      <a:endParaRPr lang="tr-TR" dirty="0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effectLst/>
                        </a:rPr>
                        <a:t>Kesme</a:t>
                      </a:r>
                      <a:endParaRPr lang="tr-TR" dirty="0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849"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effectLst/>
                        </a:rPr>
                        <a:t>Madde</a:t>
                      </a:r>
                      <a:endParaRPr lang="tr-TR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effectLst/>
                        </a:rPr>
                        <a:t>Benzen</a:t>
                      </a:r>
                      <a:endParaRPr lang="tr-TR" dirty="0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effectLst/>
                        </a:rPr>
                        <a:t>Lösemi</a:t>
                      </a:r>
                      <a:endParaRPr lang="tr-TR" dirty="0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849"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effectLst/>
                        </a:rPr>
                        <a:t>Malzeme</a:t>
                      </a:r>
                      <a:endParaRPr lang="tr-TR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effectLst/>
                        </a:rPr>
                        <a:t>Asbest</a:t>
                      </a:r>
                      <a:endParaRPr lang="tr-TR" dirty="0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effectLst/>
                        </a:rPr>
                        <a:t>Mezotelyoma</a:t>
                      </a:r>
                      <a:endParaRPr lang="tr-TR" dirty="0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849"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effectLst/>
                        </a:rPr>
                        <a:t>Enerji</a:t>
                      </a:r>
                      <a:endParaRPr lang="tr-TR" dirty="0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effectLst/>
                        </a:rPr>
                        <a:t>Elektrik</a:t>
                      </a:r>
                      <a:endParaRPr lang="tr-TR" dirty="0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effectLst/>
                        </a:rPr>
                        <a:t>Şok, elektrik</a:t>
                      </a:r>
                      <a:endParaRPr lang="tr-TR" dirty="0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849"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effectLst/>
                        </a:rPr>
                        <a:t>Durum</a:t>
                      </a:r>
                      <a:endParaRPr lang="tr-TR" dirty="0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effectLst/>
                        </a:rPr>
                        <a:t>Islak zemin</a:t>
                      </a:r>
                      <a:endParaRPr lang="tr-TR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effectLst/>
                        </a:rPr>
                        <a:t>Kayma, düşme</a:t>
                      </a:r>
                      <a:endParaRPr lang="tr-TR" dirty="0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849"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effectLst/>
                        </a:rPr>
                        <a:t>Süreç</a:t>
                      </a:r>
                      <a:endParaRPr lang="tr-TR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effectLst/>
                        </a:rPr>
                        <a:t>Kaynak</a:t>
                      </a:r>
                      <a:endParaRPr lang="tr-TR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aseline="0" dirty="0">
                          <a:effectLst/>
                        </a:rPr>
                        <a:t>Metal dumanı, ateş</a:t>
                      </a:r>
                      <a:endParaRPr lang="tr-TR" dirty="0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849"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effectLst/>
                        </a:rPr>
                        <a:t>Uygulama</a:t>
                      </a:r>
                      <a:endParaRPr lang="tr-TR" dirty="0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>
                          <a:effectLst/>
                        </a:rPr>
                        <a:t>Taş ocağı</a:t>
                      </a:r>
                      <a:r>
                        <a:rPr lang="tr-TR" baseline="0">
                          <a:effectLst/>
                        </a:rPr>
                        <a:t> </a:t>
                      </a:r>
                      <a:r>
                        <a:rPr lang="tr-TR">
                          <a:effectLst/>
                        </a:rPr>
                        <a:t>madenciliği</a:t>
                      </a:r>
                      <a:endParaRPr lang="tr-TR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effectLst/>
                        </a:rPr>
                        <a:t>Silikozis</a:t>
                      </a:r>
                      <a:endParaRPr lang="tr-TR" dirty="0">
                        <a:effectLst/>
                        <a:latin typeface="Verdana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91906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4294967295"/>
          </p:nvPr>
        </p:nvSpPr>
        <p:spPr>
          <a:xfrm>
            <a:off x="1668916" y="870403"/>
            <a:ext cx="6792912" cy="5080000"/>
          </a:xfrm>
        </p:spPr>
        <p:txBody>
          <a:bodyPr>
            <a:normAutofit lnSpcReduction="10000"/>
          </a:bodyPr>
          <a:lstStyle/>
          <a:p>
            <a:pPr algn="just"/>
            <a:r>
              <a:rPr lang="tr-TR" sz="3200" dirty="0"/>
              <a:t>Genel olarak ise tüm risk tanımlamalarında tehlike ve bu tehlikenin olabilirliğinden yani olasılığından bahsedilmektedir. </a:t>
            </a:r>
          </a:p>
          <a:p>
            <a:pPr algn="just"/>
            <a:r>
              <a:rPr lang="tr-TR" sz="3200" dirty="0"/>
              <a:t>Tüm risk analizi disiplinindeki otoriteler, risk kavramı ile belirsizlik kavramının iç içe iki kavram olduğu konusunda neredeyse hem fikirdir.</a:t>
            </a:r>
          </a:p>
          <a:p>
            <a:pPr algn="just"/>
            <a:r>
              <a:rPr lang="tr-TR" sz="3200" dirty="0"/>
              <a:t>Belirsizlikte mevcut olan </a:t>
            </a:r>
            <a:r>
              <a:rPr lang="tr-TR" sz="3200" dirty="0">
                <a:solidFill>
                  <a:srgbClr val="FF0000"/>
                </a:solidFill>
              </a:rPr>
              <a:t>“bilinmezlik” </a:t>
            </a:r>
            <a:r>
              <a:rPr lang="tr-TR" sz="3200" dirty="0"/>
              <a:t>ve </a:t>
            </a:r>
            <a:r>
              <a:rPr lang="tr-TR" sz="3200" dirty="0">
                <a:solidFill>
                  <a:srgbClr val="FF0000"/>
                </a:solidFill>
              </a:rPr>
              <a:t>“sürpriz” </a:t>
            </a:r>
            <a:r>
              <a:rPr lang="tr-TR" sz="3200" dirty="0"/>
              <a:t>şeklindeki iki boyut, risk için </a:t>
            </a:r>
            <a:r>
              <a:rPr lang="tr-TR" sz="3200" dirty="0">
                <a:solidFill>
                  <a:srgbClr val="FF0000"/>
                </a:solidFill>
              </a:rPr>
              <a:t>“tehlike” </a:t>
            </a:r>
            <a:r>
              <a:rPr lang="tr-TR" sz="3200" dirty="0"/>
              <a:t>ve </a:t>
            </a:r>
            <a:r>
              <a:rPr lang="tr-TR" sz="3200" dirty="0">
                <a:solidFill>
                  <a:srgbClr val="FF0000"/>
                </a:solidFill>
              </a:rPr>
              <a:t>“olasılık” </a:t>
            </a:r>
            <a:r>
              <a:rPr lang="tr-TR" sz="3200" dirty="0"/>
              <a:t>şeklindedir.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7772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4294967295"/>
          </p:nvPr>
        </p:nvSpPr>
        <p:spPr>
          <a:xfrm>
            <a:off x="1596799" y="879022"/>
            <a:ext cx="6719887" cy="4970463"/>
          </a:xfrm>
        </p:spPr>
        <p:txBody>
          <a:bodyPr>
            <a:normAutofit lnSpcReduction="10000"/>
          </a:bodyPr>
          <a:lstStyle/>
          <a:p>
            <a:pPr algn="just"/>
            <a:r>
              <a:rPr lang="tr-TR" sz="2800" b="1" i="1" dirty="0"/>
              <a:t>Yaşamda sıfır risk hiçbir zaman söz konusu değildir. </a:t>
            </a:r>
            <a:r>
              <a:rPr lang="tr-TR" sz="2800" dirty="0"/>
              <a:t>Her olay, her karar, atılan her adım istenmeyen bir yönü, yani bir risk içermektedir. </a:t>
            </a:r>
          </a:p>
          <a:p>
            <a:pPr algn="just"/>
            <a:r>
              <a:rPr lang="tr-TR" sz="2800" dirty="0"/>
              <a:t>Kesinlik durumu, yalnızca karar verici tarafından </a:t>
            </a:r>
            <a:r>
              <a:rPr lang="tr-TR" sz="2800" u="sng" dirty="0"/>
              <a:t>tanımlanan süre ve koşullar altında</a:t>
            </a:r>
            <a:r>
              <a:rPr lang="tr-TR" sz="2800" dirty="0"/>
              <a:t> </a:t>
            </a:r>
            <a:r>
              <a:rPr lang="tr-TR" sz="2800" u="sng" dirty="0"/>
              <a:t>ne olacağı kesin olarak söylenebiliyorsa</a:t>
            </a:r>
            <a:r>
              <a:rPr lang="tr-TR" sz="2800" dirty="0"/>
              <a:t> mevcuttur. </a:t>
            </a:r>
          </a:p>
          <a:p>
            <a:pPr algn="just"/>
            <a:r>
              <a:rPr lang="tr-TR" sz="2800" dirty="0"/>
              <a:t>Belirsizlik ise bunun tersine, hiçbir tarihsel verinin veya geçmişte karar alıcının üzerinde düşünmekte olduğu, yaşanmış durum ile </a:t>
            </a:r>
            <a:r>
              <a:rPr lang="tr-TR" sz="2800" u="sng" dirty="0"/>
              <a:t>bağlantı taşıyan bir olayın bulunmadığı bir durum </a:t>
            </a:r>
            <a:r>
              <a:rPr lang="tr-TR" sz="2800" dirty="0"/>
              <a:t>olarak tanımlanabilir.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283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4294967295"/>
          </p:nvPr>
        </p:nvSpPr>
        <p:spPr>
          <a:xfrm>
            <a:off x="1220107" y="665389"/>
            <a:ext cx="7372350" cy="5402263"/>
          </a:xfrm>
        </p:spPr>
        <p:txBody>
          <a:bodyPr>
            <a:normAutofit/>
          </a:bodyPr>
          <a:lstStyle/>
          <a:p>
            <a:pPr algn="just"/>
            <a:r>
              <a:rPr lang="tr-TR" sz="2800" dirty="0"/>
              <a:t>Karar alıcı </a:t>
            </a:r>
            <a:r>
              <a:rPr lang="tr-TR" sz="2800" u="sng" dirty="0"/>
              <a:t>ister sezgileriyle </a:t>
            </a:r>
            <a:r>
              <a:rPr lang="tr-TR" sz="2800" dirty="0"/>
              <a:t>olsun, </a:t>
            </a:r>
            <a:r>
              <a:rPr lang="tr-TR" sz="2800" u="sng" dirty="0"/>
              <a:t>ister akılcı yolu</a:t>
            </a:r>
            <a:r>
              <a:rPr lang="tr-TR" sz="2800" dirty="0"/>
              <a:t> kullanarak olsun; belli bir olayın gerçekleşme olasılığı için bir değer belirleyebiliyorsa, alınacak kararın da risk taşıdığı konusunda genel bir fikir birliği mevcuttur.</a:t>
            </a:r>
          </a:p>
          <a:p>
            <a:pPr algn="just"/>
            <a:r>
              <a:rPr lang="tr-TR" sz="2800" dirty="0"/>
              <a:t>Risk, bir ve sıfır arasında [1,0] değişen sayısal değerlerle ifade edilebilir. Bir, %100 riski, sıfır ise %0 riski gösterir. </a:t>
            </a:r>
          </a:p>
          <a:p>
            <a:pPr algn="just"/>
            <a:r>
              <a:rPr lang="tr-TR" sz="2800" dirty="0"/>
              <a:t>Riske sayısal olarak bir değer biçilemediği durumlarda risk, yüksek, düşük, "kabul edilebilir", "ihmal edilebilecek kadar düşük" gibi bulanık sözcüklerle tanımlanmaya çalışılır.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5143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TARİHÇE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2453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4294967295"/>
          </p:nvPr>
        </p:nvSpPr>
        <p:spPr>
          <a:xfrm>
            <a:off x="1341664" y="894217"/>
            <a:ext cx="7308850" cy="4895850"/>
          </a:xfrm>
        </p:spPr>
        <p:txBody>
          <a:bodyPr>
            <a:normAutofit/>
          </a:bodyPr>
          <a:lstStyle/>
          <a:p>
            <a:pPr algn="just"/>
            <a:r>
              <a:rPr lang="tr-TR" sz="3600" dirty="0"/>
              <a:t>Tüm insan etkinlikleri az ya da çok risk taşır. </a:t>
            </a:r>
          </a:p>
          <a:p>
            <a:pPr algn="just"/>
            <a:r>
              <a:rPr lang="tr-TR" sz="3600" dirty="0"/>
              <a:t>Bazı durumlarda söz konusu riskin ölçülebilmesi mümkün olduğu halde bu etkinliğin tamamen risksiz, yani kesinlikle güvenli olduğunu belirlemek olanaksızdır.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5877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ctrTitle"/>
          </p:nvPr>
        </p:nvSpPr>
        <p:spPr>
          <a:xfrm>
            <a:off x="755576" y="4437112"/>
            <a:ext cx="7772400" cy="1163464"/>
          </a:xfrm>
        </p:spPr>
        <p:txBody>
          <a:bodyPr>
            <a:noAutofit/>
          </a:bodyPr>
          <a:lstStyle/>
          <a:p>
            <a:pPr algn="ctr"/>
            <a:r>
              <a:rPr lang="tr-TR" sz="6000" b="1" dirty="0"/>
              <a:t>Beyin Jimnastiği Yapalım</a:t>
            </a:r>
          </a:p>
        </p:txBody>
      </p:sp>
      <p:pic>
        <p:nvPicPr>
          <p:cNvPr id="4100" name="Picture 4" descr="E:\İSİG\kitaplar\yeni indirilenler\risk analizi\Risk değerlendirmesi\brainweight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43" y="1369907"/>
            <a:ext cx="4397829" cy="345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0331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312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4273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472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6649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755576" y="3573016"/>
            <a:ext cx="7772400" cy="2387600"/>
          </a:xfrm>
        </p:spPr>
        <p:txBody>
          <a:bodyPr>
            <a:noAutofit/>
          </a:bodyPr>
          <a:lstStyle/>
          <a:p>
            <a:r>
              <a:rPr lang="tr-TR" sz="6000" dirty="0"/>
              <a:t>TEHLİKE VE RİSKLERİN ALGILANMASI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491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41" y="1442605"/>
            <a:ext cx="3664159" cy="2795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6559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4294967295"/>
          </p:nvPr>
        </p:nvSpPr>
        <p:spPr>
          <a:xfrm>
            <a:off x="1204685" y="812800"/>
            <a:ext cx="7373257" cy="5123543"/>
          </a:xfrm>
        </p:spPr>
        <p:txBody>
          <a:bodyPr>
            <a:normAutofit/>
          </a:bodyPr>
          <a:lstStyle/>
          <a:p>
            <a:pPr algn="just"/>
            <a:r>
              <a:rPr lang="tr-TR" sz="3200" dirty="0"/>
              <a:t>Riskin nasıl algılandığını anlamak için; insanların riski nasıl tanımladıklarına bakmak gereklidir. Risk insanlarca oldukça farklı şekilde tanımlanmaktadır.</a:t>
            </a:r>
          </a:p>
          <a:p>
            <a:pPr lvl="1" algn="just"/>
            <a:r>
              <a:rPr lang="tr-TR" sz="2800" dirty="0"/>
              <a:t>Risk kaybetme ihtimalidir.</a:t>
            </a:r>
          </a:p>
          <a:p>
            <a:pPr lvl="1" algn="just"/>
            <a:r>
              <a:rPr lang="tr-TR" sz="2800" dirty="0"/>
              <a:t>Risk muhtemel kaybın miktarıdır.</a:t>
            </a:r>
          </a:p>
          <a:p>
            <a:pPr lvl="1" algn="just"/>
            <a:r>
              <a:rPr lang="tr-TR" sz="2800" dirty="0"/>
              <a:t>Risk bir fonksiyondur ve ihtimal ve kayıp seviyesinin çarpımı olarak ifade edilir.</a:t>
            </a:r>
          </a:p>
          <a:p>
            <a:pPr lvl="1" algn="just"/>
            <a:r>
              <a:rPr lang="tr-TR" sz="2800" dirty="0"/>
              <a:t>Risk belirli bir tehlike karşısında kişinin şahsi varlıklarından bir kısmının veya tamamının kaybedilme ihtimalidir.</a:t>
            </a:r>
          </a:p>
          <a:p>
            <a:pPr algn="just"/>
            <a:endParaRPr lang="tr-TR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538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71303" y="518832"/>
            <a:ext cx="7543800" cy="830997"/>
          </a:xfrm>
        </p:spPr>
        <p:txBody>
          <a:bodyPr>
            <a:normAutofit/>
          </a:bodyPr>
          <a:lstStyle/>
          <a:p>
            <a:r>
              <a:rPr lang="tr-TR" sz="4000" dirty="0"/>
              <a:t>BİREY ALGILAMA VE EYLEM SİSTEMİ</a:t>
            </a:r>
          </a:p>
        </p:txBody>
      </p:sp>
      <p:sp>
        <p:nvSpPr>
          <p:cNvPr id="4" name="Şeritli Sağ Ok 3"/>
          <p:cNvSpPr/>
          <p:nvPr/>
        </p:nvSpPr>
        <p:spPr>
          <a:xfrm>
            <a:off x="814760" y="2332112"/>
            <a:ext cx="1944216" cy="1872208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FF0000"/>
                </a:solidFill>
              </a:rPr>
              <a:t>ALGILAMA</a:t>
            </a:r>
          </a:p>
        </p:txBody>
      </p:sp>
      <p:sp>
        <p:nvSpPr>
          <p:cNvPr id="5" name="Çentikli Sağ Ok 4"/>
          <p:cNvSpPr/>
          <p:nvPr/>
        </p:nvSpPr>
        <p:spPr>
          <a:xfrm>
            <a:off x="2326928" y="2332112"/>
            <a:ext cx="2160240" cy="1872208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tx1"/>
                </a:solidFill>
              </a:rPr>
              <a:t>BİLGİ TOPLAMA</a:t>
            </a:r>
          </a:p>
        </p:txBody>
      </p:sp>
      <p:sp>
        <p:nvSpPr>
          <p:cNvPr id="6" name="Çentikli Sağ Ok 5"/>
          <p:cNvSpPr/>
          <p:nvPr/>
        </p:nvSpPr>
        <p:spPr>
          <a:xfrm>
            <a:off x="4055120" y="2332112"/>
            <a:ext cx="2736304" cy="1872208"/>
          </a:xfrm>
          <a:prstGeom prst="notched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tx1"/>
                </a:solidFill>
              </a:rPr>
              <a:t>BİLGİ DEĞERLENDİRME</a:t>
            </a:r>
          </a:p>
        </p:txBody>
      </p:sp>
      <p:sp>
        <p:nvSpPr>
          <p:cNvPr id="7" name="Çentikli Sağ Ok 6"/>
          <p:cNvSpPr/>
          <p:nvPr/>
        </p:nvSpPr>
        <p:spPr>
          <a:xfrm>
            <a:off x="6359376" y="2332112"/>
            <a:ext cx="2160240" cy="1872208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tx1"/>
                </a:solidFill>
              </a:rPr>
              <a:t>KARAR VE EYLEM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916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060647" y="390306"/>
            <a:ext cx="7543800" cy="983897"/>
          </a:xfrm>
        </p:spPr>
        <p:txBody>
          <a:bodyPr>
            <a:normAutofit/>
          </a:bodyPr>
          <a:lstStyle/>
          <a:p>
            <a:r>
              <a:rPr lang="tr-TR" sz="3200" dirty="0"/>
              <a:t>RİSK ALGILAMA-ZAMAN ARASINDAKİ İLİŞKİ</a:t>
            </a:r>
          </a:p>
        </p:txBody>
      </p:sp>
      <p:cxnSp>
        <p:nvCxnSpPr>
          <p:cNvPr id="4" name="Düz Ok Bağlayıcısı 3"/>
          <p:cNvCxnSpPr/>
          <p:nvPr/>
        </p:nvCxnSpPr>
        <p:spPr>
          <a:xfrm>
            <a:off x="1547664" y="1547500"/>
            <a:ext cx="0" cy="3888432"/>
          </a:xfrm>
          <a:prstGeom prst="straightConnector1">
            <a:avLst/>
          </a:prstGeom>
          <a:ln>
            <a:headEnd type="stealth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Düz Ok Bağlayıcısı 4"/>
          <p:cNvCxnSpPr/>
          <p:nvPr/>
        </p:nvCxnSpPr>
        <p:spPr>
          <a:xfrm>
            <a:off x="1547664" y="5435932"/>
            <a:ext cx="684076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Serbest Form 5"/>
          <p:cNvSpPr/>
          <p:nvPr/>
        </p:nvSpPr>
        <p:spPr>
          <a:xfrm>
            <a:off x="1559859" y="4067780"/>
            <a:ext cx="1290917" cy="1172583"/>
          </a:xfrm>
          <a:custGeom>
            <a:avLst/>
            <a:gdLst>
              <a:gd name="connsiteX0" fmla="*/ 0 w 1290917"/>
              <a:gd name="connsiteY0" fmla="*/ 0 h 1172583"/>
              <a:gd name="connsiteX1" fmla="*/ 376517 w 1290917"/>
              <a:gd name="connsiteY1" fmla="*/ 935915 h 1172583"/>
              <a:gd name="connsiteX2" fmla="*/ 1290917 w 1290917"/>
              <a:gd name="connsiteY2" fmla="*/ 1172583 h 117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0917" h="1172583">
                <a:moveTo>
                  <a:pt x="0" y="0"/>
                </a:moveTo>
                <a:cubicBezTo>
                  <a:pt x="80682" y="370242"/>
                  <a:pt x="161364" y="740485"/>
                  <a:pt x="376517" y="935915"/>
                </a:cubicBezTo>
                <a:cubicBezTo>
                  <a:pt x="591670" y="1131346"/>
                  <a:pt x="941293" y="1151964"/>
                  <a:pt x="1290917" y="1172583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1007285" y="2833568"/>
            <a:ext cx="461665" cy="17281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tr-TR" dirty="0"/>
              <a:t>RİSK ALGILAMA</a:t>
            </a:r>
          </a:p>
        </p:txBody>
      </p:sp>
      <p:sp>
        <p:nvSpPr>
          <p:cNvPr id="8" name="Metin kutusu 7"/>
          <p:cNvSpPr txBox="1"/>
          <p:nvPr/>
        </p:nvSpPr>
        <p:spPr>
          <a:xfrm>
            <a:off x="7308304" y="565195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ZAMAN</a:t>
            </a:r>
          </a:p>
        </p:txBody>
      </p:sp>
      <p:cxnSp>
        <p:nvCxnSpPr>
          <p:cNvPr id="9" name="Düz Bağlayıcı 8"/>
          <p:cNvCxnSpPr/>
          <p:nvPr/>
        </p:nvCxnSpPr>
        <p:spPr>
          <a:xfrm flipV="1">
            <a:off x="2850776" y="2123564"/>
            <a:ext cx="0" cy="309634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Patlama 1 9"/>
          <p:cNvSpPr/>
          <p:nvPr/>
        </p:nvSpPr>
        <p:spPr>
          <a:xfrm>
            <a:off x="2166700" y="1547500"/>
            <a:ext cx="1368152" cy="79208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KAZA</a:t>
            </a:r>
          </a:p>
        </p:txBody>
      </p:sp>
      <p:sp>
        <p:nvSpPr>
          <p:cNvPr id="11" name="Serbest Form 10"/>
          <p:cNvSpPr/>
          <p:nvPr/>
        </p:nvSpPr>
        <p:spPr>
          <a:xfrm>
            <a:off x="2850776" y="2123564"/>
            <a:ext cx="2297288" cy="2839914"/>
          </a:xfrm>
          <a:custGeom>
            <a:avLst/>
            <a:gdLst>
              <a:gd name="connsiteX0" fmla="*/ 0 w 1290917"/>
              <a:gd name="connsiteY0" fmla="*/ 0 h 1172583"/>
              <a:gd name="connsiteX1" fmla="*/ 376517 w 1290917"/>
              <a:gd name="connsiteY1" fmla="*/ 935915 h 1172583"/>
              <a:gd name="connsiteX2" fmla="*/ 1290917 w 1290917"/>
              <a:gd name="connsiteY2" fmla="*/ 1172583 h 117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0917" h="1172583">
                <a:moveTo>
                  <a:pt x="0" y="0"/>
                </a:moveTo>
                <a:cubicBezTo>
                  <a:pt x="80682" y="370242"/>
                  <a:pt x="161364" y="740485"/>
                  <a:pt x="376517" y="935915"/>
                </a:cubicBezTo>
                <a:cubicBezTo>
                  <a:pt x="591670" y="1131346"/>
                  <a:pt x="941293" y="1151964"/>
                  <a:pt x="1290917" y="1172583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Metin kutusu 11"/>
          <p:cNvSpPr txBox="1"/>
          <p:nvPr/>
        </p:nvSpPr>
        <p:spPr>
          <a:xfrm>
            <a:off x="4305482" y="1853109"/>
            <a:ext cx="4289760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/>
              <a:t>1. Risk belirlendiğinde bir önem seviyesinde algılanır. Ancak zamanla önem seviyesinde bir düşüş gözlenir</a:t>
            </a:r>
            <a:r>
              <a:rPr lang="tr-TR" dirty="0">
                <a:solidFill>
                  <a:srgbClr val="FF0000"/>
                </a:solidFill>
              </a:rPr>
              <a:t>(Kanıksama)</a:t>
            </a:r>
            <a:r>
              <a:rPr lang="tr-TR" dirty="0"/>
              <a:t>.</a:t>
            </a:r>
          </a:p>
        </p:txBody>
      </p:sp>
      <p:sp>
        <p:nvSpPr>
          <p:cNvPr id="13" name="Metin kutusu 12"/>
          <p:cNvSpPr txBox="1"/>
          <p:nvPr/>
        </p:nvSpPr>
        <p:spPr>
          <a:xfrm>
            <a:off x="4305482" y="1853109"/>
            <a:ext cx="4298965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/>
              <a:t>2. Ciddi bir kaza sonrası risk algılama seviyesi aniden yükselir.</a:t>
            </a:r>
          </a:p>
        </p:txBody>
      </p:sp>
      <p:sp>
        <p:nvSpPr>
          <p:cNvPr id="14" name="Metin kutusu 13"/>
          <p:cNvSpPr txBox="1"/>
          <p:nvPr/>
        </p:nvSpPr>
        <p:spPr>
          <a:xfrm>
            <a:off x="4305482" y="1853108"/>
            <a:ext cx="4298965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tr-TR" dirty="0"/>
              <a:t>3. Zaman geçtikçe risk algılama seviyesinde tekrar azalma gözlenir. Bu aşamada uyulması gerekli kurallar konmuştur. Fakat yine de umursamazlık ve kanıksama sonucu algılamada zamanla azalma meydana gelir.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105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0052031"/>
              </p:ext>
            </p:extLst>
          </p:nvPr>
        </p:nvGraphicFramePr>
        <p:xfrm>
          <a:off x="838200" y="1541714"/>
          <a:ext cx="8229600" cy="4536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4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RİSK ÖZELLİKLERİ</a:t>
                      </a:r>
                      <a:endParaRPr lang="tr-T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ALGILAMAYI ETKİLEYEN FAKTÖRLER</a:t>
                      </a:r>
                      <a:endParaRPr lang="tr-T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Felaket potansiyeli</a:t>
                      </a:r>
                      <a:endParaRPr lang="tr-T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Ölüm ve yaralanmaların aynı anda yada gelişi güzel olması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Aşinalık </a:t>
                      </a:r>
                      <a:endParaRPr lang="tr-T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Riskin önceden bilinip bilinmediği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4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Anlaşılabilirlik</a:t>
                      </a:r>
                      <a:r>
                        <a:rPr lang="tr-TR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endParaRPr lang="tr-T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Risk etki mekanizmasının ya da işlemin anlaşılabilirliği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Kendi kendini denetleyebilme</a:t>
                      </a:r>
                      <a:endParaRPr lang="tr-T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Kişinin kendini kontrol edebilirliği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Gönüllü </a:t>
                      </a:r>
                      <a:r>
                        <a:rPr lang="tr-TR" sz="20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maruziyet</a:t>
                      </a:r>
                      <a:r>
                        <a:rPr lang="tr-TR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endParaRPr lang="tr-T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Riskin gönüllü olarak alınıp alınmadığı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Çocuklar üzerindeki etkisi </a:t>
                      </a:r>
                      <a:endParaRPr lang="tr-T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Calibri"/>
                          <a:ea typeface="Calibri"/>
                          <a:cs typeface="Times New Roman"/>
                        </a:rPr>
                        <a:t>Çocukları ne şekilde etkilediği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Etkinin hızı</a:t>
                      </a:r>
                      <a:endParaRPr lang="tr-T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Hemen etki ya da zamana yayılmış etki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Mağdur tanımı </a:t>
                      </a:r>
                      <a:endParaRPr lang="tr-T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Kimler nasıl etkilenecektir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10343" y="564923"/>
            <a:ext cx="7685314" cy="778098"/>
          </a:xfrm>
        </p:spPr>
        <p:txBody>
          <a:bodyPr>
            <a:noAutofit/>
          </a:bodyPr>
          <a:lstStyle/>
          <a:p>
            <a:r>
              <a:rPr lang="tr-TR" sz="2800" dirty="0"/>
              <a:t>TOPLUMSAL RİSK ALGILAMAYI ETKİLEYEN FAKTÖRLER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5085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İçerik Yer Tutucusu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80949643"/>
              </p:ext>
            </p:extLst>
          </p:nvPr>
        </p:nvGraphicFramePr>
        <p:xfrm>
          <a:off x="1189945" y="533627"/>
          <a:ext cx="7808686" cy="5726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2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58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4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RİSK ÖZELLİKLERİ</a:t>
                      </a:r>
                      <a:endParaRPr lang="tr-T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ALGILAMAYI ETKİLEYEN FAKTÖRLER</a:t>
                      </a:r>
                      <a:endParaRPr lang="tr-T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4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Korkutuculuğu </a:t>
                      </a:r>
                      <a:endParaRPr lang="tr-T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Şahıslar üzerindeki korkutuculuk seviyesi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4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Kurumlara güven</a:t>
                      </a:r>
                      <a:endParaRPr lang="tr-T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İlgili kurumlara olan güven duygusu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4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Medya ilgisi </a:t>
                      </a:r>
                      <a:endParaRPr lang="tr-T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Medyanın konuya verdiği önem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1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Kaza geçmişi </a:t>
                      </a:r>
                      <a:endParaRPr lang="tr-T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Geçmişte büyük yada önemli kazalara sebep olup olmadığı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51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Faydaları </a:t>
                      </a:r>
                      <a:endParaRPr lang="tr-T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Bilinen faydalar ya da açık olmayan bilinmeyen faydaları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4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Fayda-maliyet dağılımı </a:t>
                      </a:r>
                      <a:endParaRPr lang="tr-TR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Risklerin ve faydalarının düzgün olmayan dağılımı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51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Etki sonrası tersinebilirlik</a:t>
                      </a:r>
                      <a:endParaRPr lang="tr-TR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Etkilenmenin geri döndürülebilir ya da kalıcı olması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251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Kaynağı </a:t>
                      </a:r>
                      <a:endParaRPr lang="tr-T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Doğadan mı yoksa insan hatasından mı kaynaklandığı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997201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4294967295"/>
          </p:nvPr>
        </p:nvSpPr>
        <p:spPr>
          <a:xfrm>
            <a:off x="822960" y="476250"/>
            <a:ext cx="7406640" cy="564991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tr-TR" sz="4800" dirty="0"/>
              <a:t>İş sağlığı ve güvenliği çalışmalarının amacı </a:t>
            </a:r>
            <a:r>
              <a:rPr lang="tr-TR" sz="4800" dirty="0">
                <a:solidFill>
                  <a:srgbClr val="FF0000"/>
                </a:solidFill>
              </a:rPr>
              <a:t>iş kazaları ve meslek hastalıklarından çalışanları korumak,</a:t>
            </a:r>
            <a:r>
              <a:rPr lang="tr-TR" sz="4800" dirty="0"/>
              <a:t> </a:t>
            </a:r>
            <a:r>
              <a:rPr lang="tr-TR" sz="4800" dirty="0">
                <a:solidFill>
                  <a:srgbClr val="FF0000"/>
                </a:solidFill>
              </a:rPr>
              <a:t>daha sağlıklı bir ortamda çalışmalarını sağlamaktır.</a:t>
            </a:r>
            <a:endParaRPr lang="tr-TR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0679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14930" y="286604"/>
            <a:ext cx="7543800" cy="1132266"/>
          </a:xfrm>
        </p:spPr>
        <p:txBody>
          <a:bodyPr/>
          <a:lstStyle/>
          <a:p>
            <a:r>
              <a:rPr lang="tr-TR" dirty="0"/>
              <a:t>Bir Deneme</a:t>
            </a: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449818" y="1685570"/>
            <a:ext cx="8208912" cy="1527406"/>
          </a:xfrm>
          <a:prstGeom prst="rect">
            <a:avLst/>
          </a:prstGeom>
          <a:ln>
            <a:headEnd/>
            <a:tailEnd/>
          </a:ln>
          <a:ex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20000"/>
              </a:lnSpc>
              <a:buFontTx/>
              <a:buAutoNum type="arabicParenR"/>
            </a:pPr>
            <a:r>
              <a:rPr lang="tr-TR" sz="2000" dirty="0"/>
              <a:t>Bir kömür madeninde birkaç saat çalışmak</a:t>
            </a:r>
          </a:p>
          <a:p>
            <a:pPr algn="l" eaLnBrk="1" hangingPunct="1">
              <a:lnSpc>
                <a:spcPct val="140000"/>
              </a:lnSpc>
              <a:buFontTx/>
              <a:buAutoNum type="arabicParenR"/>
            </a:pPr>
            <a:r>
              <a:rPr lang="tr-TR" sz="2000" dirty="0"/>
              <a:t>Bir ay boyunca her gün tereyağlı ekmek yemek</a:t>
            </a:r>
          </a:p>
          <a:p>
            <a:pPr algn="l" eaLnBrk="1" hangingPunct="1">
              <a:lnSpc>
                <a:spcPct val="130000"/>
              </a:lnSpc>
              <a:buFontTx/>
              <a:buAutoNum type="arabicParenR"/>
            </a:pPr>
            <a:r>
              <a:rPr lang="tr-TR" sz="2000" dirty="0"/>
              <a:t>Nükleer enerji santraline komşu bir evde 5 yıl yaşamak</a:t>
            </a:r>
          </a:p>
          <a:p>
            <a:pPr eaLnBrk="1" hangingPunct="1">
              <a:lnSpc>
                <a:spcPct val="120000"/>
              </a:lnSpc>
              <a:buFontTx/>
              <a:buChar char="•"/>
            </a:pPr>
            <a:endParaRPr lang="tr-TR" sz="1200" dirty="0"/>
          </a:p>
        </p:txBody>
      </p:sp>
      <p:sp>
        <p:nvSpPr>
          <p:cNvPr id="5" name="Text Box 16"/>
          <p:cNvSpPr txBox="1">
            <a:spLocks noChangeArrowheads="1"/>
          </p:cNvSpPr>
          <p:nvPr/>
        </p:nvSpPr>
        <p:spPr bwMode="auto">
          <a:xfrm>
            <a:off x="483513" y="4387180"/>
            <a:ext cx="1212850" cy="15621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tr-TR" sz="2400">
                <a:solidFill>
                  <a:srgbClr val="CC3300"/>
                </a:solidFill>
              </a:rPr>
              <a:t>3   3  1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tr-TR" sz="2400">
                <a:solidFill>
                  <a:srgbClr val="CC3300"/>
                </a:solidFill>
              </a:rPr>
              <a:t>1   2  3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tr-TR" sz="2400">
                <a:solidFill>
                  <a:srgbClr val="CC3300"/>
                </a:solidFill>
              </a:rPr>
              <a:t>2   1  2</a:t>
            </a: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451367" y="3741068"/>
            <a:ext cx="8318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tr-TR" sz="1800" dirty="0">
                <a:solidFill>
                  <a:schemeClr val="tx1"/>
                </a:solidFill>
              </a:rPr>
              <a:t>HALK</a:t>
            </a:r>
          </a:p>
        </p:txBody>
      </p:sp>
      <p:sp>
        <p:nvSpPr>
          <p:cNvPr id="7" name="AutoShape 19"/>
          <p:cNvSpPr>
            <a:spLocks noChangeArrowheads="1"/>
          </p:cNvSpPr>
          <p:nvPr/>
        </p:nvSpPr>
        <p:spPr bwMode="auto">
          <a:xfrm rot="10800000">
            <a:off x="881866" y="3853780"/>
            <a:ext cx="457200" cy="533400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tr-TR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2120777" y="4504440"/>
            <a:ext cx="3159125" cy="3952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tr-TR" sz="1800" dirty="0">
                <a:solidFill>
                  <a:schemeClr val="tx1"/>
                </a:solidFill>
              </a:rPr>
              <a:t>MÜHENDİS VE UZMANLAR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3779912" y="5533355"/>
            <a:ext cx="3276600" cy="8318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tr-TR" sz="2400" dirty="0">
                <a:solidFill>
                  <a:srgbClr val="CC3300"/>
                </a:solidFill>
              </a:rPr>
              <a:t>Eşit Risk= Milyonda bir ölüm riski</a:t>
            </a:r>
          </a:p>
        </p:txBody>
      </p:sp>
      <p:sp>
        <p:nvSpPr>
          <p:cNvPr id="10" name="AutoShape 17"/>
          <p:cNvSpPr>
            <a:spLocks noChangeArrowheads="1"/>
          </p:cNvSpPr>
          <p:nvPr/>
        </p:nvSpPr>
        <p:spPr bwMode="auto">
          <a:xfrm rot="5400000">
            <a:off x="5679554" y="4463380"/>
            <a:ext cx="723900" cy="10668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300" b="1" kern="1200">
                <a:solidFill>
                  <a:srgbClr val="000099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tr-T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933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47" y="576018"/>
            <a:ext cx="7842410" cy="5389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0196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Bölüm Sonu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830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4294967295"/>
          </p:nvPr>
        </p:nvSpPr>
        <p:spPr>
          <a:xfrm>
            <a:off x="1334860" y="490764"/>
            <a:ext cx="7286625" cy="5649913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tr-TR" sz="4800" dirty="0"/>
              <a:t>Ancak iki husus daha vardır ki bunları da göz ardı etmemek gerekir, bunlardan biri </a:t>
            </a:r>
            <a:r>
              <a:rPr lang="tr-TR" sz="4800" dirty="0">
                <a:solidFill>
                  <a:srgbClr val="FF0000"/>
                </a:solidFill>
              </a:rPr>
              <a:t>üretim güvenliğini sağlayarak verimi artırmak </a:t>
            </a:r>
            <a:r>
              <a:rPr lang="tr-TR" sz="4800" dirty="0"/>
              <a:t>diğeri ise </a:t>
            </a:r>
            <a:r>
              <a:rPr lang="tr-TR" sz="4800" dirty="0">
                <a:solidFill>
                  <a:srgbClr val="FF0000"/>
                </a:solidFill>
              </a:rPr>
              <a:t>işletme güvenliğini </a:t>
            </a:r>
            <a:r>
              <a:rPr lang="tr-TR" sz="4800" dirty="0"/>
              <a:t>sağlamaktır.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9237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4294967295"/>
          </p:nvPr>
        </p:nvSpPr>
        <p:spPr>
          <a:xfrm>
            <a:off x="1307420" y="534761"/>
            <a:ext cx="7081837" cy="5576888"/>
          </a:xfrm>
        </p:spPr>
        <p:txBody>
          <a:bodyPr anchor="ctr">
            <a:normAutofit lnSpcReduction="10000"/>
          </a:bodyPr>
          <a:lstStyle/>
          <a:p>
            <a:pPr algn="just"/>
            <a:r>
              <a:rPr lang="tr-TR" sz="2800" b="1" dirty="0"/>
              <a:t>Dünya Sağlık Örgütü (WHO) ile Uluslararası Çalışma Örgütü (ILO) İş Sağlığı ve Güvenliğini, </a:t>
            </a:r>
            <a:r>
              <a:rPr lang="tr-TR" sz="2800" i="1" dirty="0"/>
              <a:t>“Tüm mesleklerde işçilerin bedensel, ruhsal, sosyal iyilik durumlarını en üst düzeye ulaştırmak, bu düzeyde sürdürmek, işçilerin çalışma koşulları yüzünden </a:t>
            </a:r>
            <a:r>
              <a:rPr lang="tr-TR" sz="2800" i="1" dirty="0">
                <a:solidFill>
                  <a:srgbClr val="FF0000"/>
                </a:solidFill>
              </a:rPr>
              <a:t>sağlıklarının bozulmasını önlemek,</a:t>
            </a:r>
            <a:r>
              <a:rPr lang="tr-TR" sz="2800" i="1" dirty="0"/>
              <a:t> işçileri çalıştırılmaları sırasında sağlığa aykırı etmenlerden oluşan </a:t>
            </a:r>
            <a:r>
              <a:rPr lang="tr-TR" sz="2800" i="1" dirty="0">
                <a:solidFill>
                  <a:srgbClr val="FF0000"/>
                </a:solidFill>
              </a:rPr>
              <a:t>tehlikelerden korumak</a:t>
            </a:r>
            <a:r>
              <a:rPr lang="tr-TR" sz="2800" i="1" dirty="0"/>
              <a:t>, işçileri fizyolojik ve psikolojik durumlarına en uygun mesleksel ortamlara yerleştirmek ve bu durumlarına en uygun mesleksel ortamlara yerleştirmek ve bu durumları sürdürmek, </a:t>
            </a:r>
            <a:r>
              <a:rPr lang="tr-TR" sz="2800" i="1" u="sng" dirty="0">
                <a:solidFill>
                  <a:srgbClr val="FF0000"/>
                </a:solidFill>
              </a:rPr>
              <a:t>özet olarak işin insana ve her insanın kendi işine uyumunu sağlamak</a:t>
            </a:r>
            <a:r>
              <a:rPr lang="tr-TR" sz="2800" i="1" dirty="0"/>
              <a:t>”</a:t>
            </a:r>
            <a:r>
              <a:rPr lang="tr-TR" sz="2800" dirty="0"/>
              <a:t> olarak tanımlamıştır.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3671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53886" y="242559"/>
            <a:ext cx="7815943" cy="1049212"/>
          </a:xfrm>
        </p:spPr>
        <p:txBody>
          <a:bodyPr>
            <a:noAutofit/>
          </a:bodyPr>
          <a:lstStyle/>
          <a:p>
            <a:r>
              <a:rPr lang="tr-TR" sz="2400" b="1" dirty="0"/>
              <a:t>KLASİK UYGULAMA İLE YENİ İSG ANLAYIŞININ KARŞILAŞTIRMASI</a:t>
            </a:r>
          </a:p>
        </p:txBody>
      </p:sp>
      <p:sp>
        <p:nvSpPr>
          <p:cNvPr id="4" name="Metin kutusu 3"/>
          <p:cNvSpPr txBox="1"/>
          <p:nvPr/>
        </p:nvSpPr>
        <p:spPr>
          <a:xfrm>
            <a:off x="323528" y="1611382"/>
            <a:ext cx="3687637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dirty="0"/>
              <a:t>ESKİ ANLAYIŞ</a:t>
            </a:r>
          </a:p>
        </p:txBody>
      </p:sp>
      <p:sp>
        <p:nvSpPr>
          <p:cNvPr id="5" name="Metin kutusu 4"/>
          <p:cNvSpPr txBox="1"/>
          <p:nvPr/>
        </p:nvSpPr>
        <p:spPr>
          <a:xfrm>
            <a:off x="4608004" y="1602639"/>
            <a:ext cx="3996444" cy="3780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dirty="0"/>
              <a:t>YENİ ANLAYIŞ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323528" y="2115438"/>
            <a:ext cx="368763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dirty="0"/>
              <a:t>TESPİT BAZLI REAKTİF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4608004" y="2115438"/>
            <a:ext cx="3996444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tx1"/>
                </a:solidFill>
              </a:rPr>
              <a:t>RİSK  BAZLI  PROAKTİF</a:t>
            </a:r>
          </a:p>
        </p:txBody>
      </p:sp>
      <p:sp>
        <p:nvSpPr>
          <p:cNvPr id="8" name="Metin kutusu 7"/>
          <p:cNvSpPr txBox="1"/>
          <p:nvPr/>
        </p:nvSpPr>
        <p:spPr>
          <a:xfrm>
            <a:off x="323528" y="2691502"/>
            <a:ext cx="368763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dirty="0"/>
              <a:t>SINIRLI NOKTADA ÇALIŞAN  KATILIMI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323527" y="3234173"/>
            <a:ext cx="368763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dirty="0"/>
              <a:t>SERTİFİKASIZ  UZMAN VE YETERSİZ  KATKI</a:t>
            </a:r>
          </a:p>
        </p:txBody>
      </p:sp>
      <p:sp>
        <p:nvSpPr>
          <p:cNvPr id="10" name="Metin kutusu 9"/>
          <p:cNvSpPr txBox="1"/>
          <p:nvPr/>
        </p:nvSpPr>
        <p:spPr>
          <a:xfrm>
            <a:off x="323527" y="4087236"/>
            <a:ext cx="368763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dirty="0"/>
              <a:t>SINIRLI BİLGİLENDİRME</a:t>
            </a:r>
          </a:p>
        </p:txBody>
      </p:sp>
      <p:sp>
        <p:nvSpPr>
          <p:cNvPr id="11" name="Metin kutusu 10"/>
          <p:cNvSpPr txBox="1"/>
          <p:nvPr/>
        </p:nvSpPr>
        <p:spPr>
          <a:xfrm>
            <a:off x="323527" y="4923750"/>
            <a:ext cx="368763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dirty="0"/>
              <a:t>SINIRLI EĞİTİM</a:t>
            </a:r>
          </a:p>
        </p:txBody>
      </p:sp>
      <p:sp>
        <p:nvSpPr>
          <p:cNvPr id="12" name="Metin kutusu 11"/>
          <p:cNvSpPr txBox="1"/>
          <p:nvPr/>
        </p:nvSpPr>
        <p:spPr>
          <a:xfrm>
            <a:off x="323527" y="5747196"/>
            <a:ext cx="368763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dirty="0"/>
              <a:t>SADECE KORUMA ANLAYIŞI</a:t>
            </a:r>
          </a:p>
        </p:txBody>
      </p:sp>
      <p:sp>
        <p:nvSpPr>
          <p:cNvPr id="13" name="Metin kutusu 12"/>
          <p:cNvSpPr txBox="1"/>
          <p:nvPr/>
        </p:nvSpPr>
        <p:spPr>
          <a:xfrm>
            <a:off x="4608004" y="2691502"/>
            <a:ext cx="3996444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tx1"/>
                </a:solidFill>
              </a:rPr>
              <a:t>GENİŞ  ÇAPLI ÇALIŞAN  KATILIMI </a:t>
            </a:r>
          </a:p>
        </p:txBody>
      </p:sp>
      <p:sp>
        <p:nvSpPr>
          <p:cNvPr id="14" name="Metin kutusu 13"/>
          <p:cNvSpPr txBox="1"/>
          <p:nvPr/>
        </p:nvSpPr>
        <p:spPr>
          <a:xfrm>
            <a:off x="4602473" y="3234173"/>
            <a:ext cx="3996444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tx1"/>
                </a:solidFill>
              </a:rPr>
              <a:t>SERTİFİKASYON VE GENİŞ UZMAN DESTEĞİ KULLANIMI</a:t>
            </a:r>
          </a:p>
        </p:txBody>
      </p:sp>
      <p:sp>
        <p:nvSpPr>
          <p:cNvPr id="15" name="Metin kutusu 14"/>
          <p:cNvSpPr txBox="1"/>
          <p:nvPr/>
        </p:nvSpPr>
        <p:spPr>
          <a:xfrm>
            <a:off x="4602473" y="4087236"/>
            <a:ext cx="3996444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tx1"/>
                </a:solidFill>
              </a:rPr>
              <a:t>HABERDAR ETME VE DİĞER KİŞİLERİ KAPSAMA</a:t>
            </a:r>
          </a:p>
        </p:txBody>
      </p:sp>
      <p:sp>
        <p:nvSpPr>
          <p:cNvPr id="16" name="Metin kutusu 15"/>
          <p:cNvSpPr txBox="1"/>
          <p:nvPr/>
        </p:nvSpPr>
        <p:spPr>
          <a:xfrm>
            <a:off x="4608003" y="4925491"/>
            <a:ext cx="3990913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tx1"/>
                </a:solidFill>
              </a:rPr>
              <a:t>PROGRAMLI VE NİTELİKLİ  EĞİTİM VE BELGELEME</a:t>
            </a:r>
          </a:p>
        </p:txBody>
      </p:sp>
      <p:sp>
        <p:nvSpPr>
          <p:cNvPr id="17" name="Metin kutusu 16"/>
          <p:cNvSpPr txBox="1"/>
          <p:nvPr/>
        </p:nvSpPr>
        <p:spPr>
          <a:xfrm>
            <a:off x="4608004" y="5734997"/>
            <a:ext cx="3996444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tx1"/>
                </a:solidFill>
              </a:rPr>
              <a:t>ÖNLEME, KORUMA VE GELİŞTİRMEYE DAYALI ANLAYIŞ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632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1691680" y="1628800"/>
            <a:ext cx="5544616" cy="4176464"/>
          </a:xfrm>
          <a:solidFill>
            <a:schemeClr val="accent5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normAutofit fontScale="92500" lnSpcReduction="20000"/>
          </a:bodyPr>
          <a:lstStyle/>
          <a:p>
            <a:pPr algn="just"/>
            <a:r>
              <a:rPr lang="tr-TR" dirty="0"/>
              <a:t>Risk Değerlendirmesi</a:t>
            </a:r>
          </a:p>
          <a:p>
            <a:pPr algn="just"/>
            <a:r>
              <a:rPr lang="tr-TR" dirty="0"/>
              <a:t>Çalışanların Katılımı</a:t>
            </a:r>
          </a:p>
          <a:p>
            <a:pPr algn="just"/>
            <a:r>
              <a:rPr lang="tr-TR" dirty="0"/>
              <a:t>Uzman Katkısının Sağlanması</a:t>
            </a:r>
          </a:p>
          <a:p>
            <a:pPr algn="just"/>
            <a:r>
              <a:rPr lang="tr-TR" dirty="0"/>
              <a:t>Çalışanların Bilgilendirilmesi</a:t>
            </a:r>
          </a:p>
          <a:p>
            <a:pPr algn="just"/>
            <a:r>
              <a:rPr lang="tr-TR" dirty="0"/>
              <a:t>Çalışanların Eğitimi</a:t>
            </a:r>
          </a:p>
          <a:p>
            <a:pPr algn="just"/>
            <a:r>
              <a:rPr lang="tr-TR" dirty="0"/>
              <a:t>Koruma-Önleme-Geliştirme Anlayışı</a:t>
            </a:r>
          </a:p>
          <a:p>
            <a:pPr algn="just"/>
            <a:r>
              <a:rPr lang="tr-TR" dirty="0"/>
              <a:t>Kontrol ve Denetim</a:t>
            </a:r>
          </a:p>
          <a:p>
            <a:pPr algn="just"/>
            <a:r>
              <a:rPr lang="tr-TR" dirty="0"/>
              <a:t>İşçilerin Sorumluluk Alması</a:t>
            </a:r>
          </a:p>
          <a:p>
            <a:pPr algn="just"/>
            <a:r>
              <a:rPr lang="tr-TR" dirty="0"/>
              <a:t>Kayıt ve İstatistik Tutma</a:t>
            </a:r>
          </a:p>
          <a:p>
            <a:pPr algn="just"/>
            <a:r>
              <a:rPr lang="tr-TR" dirty="0"/>
              <a:t>Malzeme ve Ekipmanın Kontrolü</a:t>
            </a:r>
          </a:p>
          <a:p>
            <a:pPr algn="just"/>
            <a:r>
              <a:rPr lang="tr-TR" dirty="0" err="1"/>
              <a:t>İSİG’ne</a:t>
            </a:r>
            <a:r>
              <a:rPr lang="tr-TR" dirty="0"/>
              <a:t> Sistematik bir yaklaşım getirmiştir.</a:t>
            </a:r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22959" y="286604"/>
            <a:ext cx="7754983" cy="1077739"/>
          </a:xfrm>
        </p:spPr>
        <p:txBody>
          <a:bodyPr/>
          <a:lstStyle/>
          <a:p>
            <a:pPr algn="ctr"/>
            <a:r>
              <a:rPr lang="tr-TR" dirty="0"/>
              <a:t>YENİ İSG YAKLAŞIMI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129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sz="3200" dirty="0">
                <a:solidFill>
                  <a:srgbClr val="FF0000"/>
                </a:solidFill>
              </a:rPr>
              <a:t>Sözlükte:</a:t>
            </a:r>
          </a:p>
          <a:p>
            <a:pPr marL="457200" lvl="1" indent="0" algn="just">
              <a:buNone/>
            </a:pPr>
            <a:r>
              <a:rPr lang="tr-TR" sz="2800" b="1" dirty="0"/>
              <a:t>Tehlike (Ar., </a:t>
            </a:r>
            <a:r>
              <a:rPr lang="tr-TR" sz="2800" b="1" dirty="0" err="1"/>
              <a:t>Tehluke</a:t>
            </a:r>
            <a:r>
              <a:rPr lang="tr-TR" sz="2800" b="1" dirty="0"/>
              <a:t>), büyük zarar veya yok olmaya yol açabilecek durum ya da gerçekleşme ihtimali bulunan fakat istenmeyen sakıncalı durumdur. </a:t>
            </a:r>
          </a:p>
          <a:p>
            <a:pPr marL="0" indent="0">
              <a:buNone/>
            </a:pPr>
            <a:r>
              <a:rPr lang="tr-TR" sz="3200" dirty="0">
                <a:solidFill>
                  <a:srgbClr val="FF0000"/>
                </a:solidFill>
              </a:rPr>
              <a:t>Yönetmelikte:</a:t>
            </a:r>
          </a:p>
          <a:p>
            <a:pPr marL="457200" lvl="1" indent="0" algn="just">
              <a:buNone/>
            </a:pPr>
            <a:r>
              <a:rPr lang="tr-TR" sz="2800" b="1" dirty="0"/>
              <a:t>Tehlike: İşyerinde var olan ya da dışarıdan gelebilecek, çalışanı veya işyerini etkileyebilecek zarar veya hasar verme potansiyeli.</a:t>
            </a:r>
            <a:endParaRPr lang="tr-TR" sz="2800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32114" y="286604"/>
            <a:ext cx="7234646" cy="1092253"/>
          </a:xfrm>
        </p:spPr>
        <p:txBody>
          <a:bodyPr>
            <a:normAutofit/>
          </a:bodyPr>
          <a:lstStyle/>
          <a:p>
            <a:r>
              <a:rPr lang="tr-TR" dirty="0"/>
              <a:t>TEHLİKE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8424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sz="2400" dirty="0">
                <a:solidFill>
                  <a:srgbClr val="FF0000"/>
                </a:solidFill>
              </a:rPr>
              <a:t>Standartlarda (TS ISO Guide 73)</a:t>
            </a:r>
          </a:p>
          <a:p>
            <a:pPr marL="457200" lvl="1" indent="0" algn="just">
              <a:buNone/>
            </a:pPr>
            <a:r>
              <a:rPr lang="tr-TR" sz="2000" b="1" dirty="0"/>
              <a:t>Tehlike: Muhtemel zarar kaynağı.</a:t>
            </a:r>
          </a:p>
          <a:p>
            <a:pPr marL="457200" lvl="1" indent="0" algn="just">
              <a:buNone/>
            </a:pPr>
            <a:r>
              <a:rPr lang="tr-TR" sz="2000" b="1" dirty="0"/>
              <a:t>Tehlike bir risk kaynağı* olabilir.</a:t>
            </a:r>
          </a:p>
          <a:p>
            <a:pPr marL="623888" indent="-171450" algn="just">
              <a:buNone/>
            </a:pPr>
            <a:r>
              <a:rPr lang="tr-TR" sz="2400" i="1" dirty="0"/>
              <a:t>*Riske yol açan yapısal potansiyele sahip yalnız başına veya birleşik biçimdeki eleman.</a:t>
            </a:r>
            <a:endParaRPr lang="tr-TR" sz="24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tr-TR" sz="2400" dirty="0">
                <a:solidFill>
                  <a:srgbClr val="FF0000"/>
                </a:solidFill>
              </a:rPr>
              <a:t>Standartlarda (TS 18001)</a:t>
            </a:r>
          </a:p>
          <a:p>
            <a:pPr marL="457200" lvl="1" indent="0" algn="just">
              <a:buNone/>
            </a:pPr>
            <a:r>
              <a:rPr lang="tr-TR" sz="2000" b="1" dirty="0"/>
              <a:t>Tehlike: İnsanların yaralanması veya sağlığının bozulması* veya bunların birlikte gerçekleşmesine sebep olabilecek kaynak, durum veya işlem.</a:t>
            </a:r>
          </a:p>
          <a:p>
            <a:pPr marL="623888" lvl="1" indent="-166688" algn="just">
              <a:buNone/>
            </a:pPr>
            <a:r>
              <a:rPr lang="tr-TR" sz="2000" dirty="0"/>
              <a:t>*</a:t>
            </a:r>
            <a:r>
              <a:rPr lang="tr-TR" sz="2400" i="1" dirty="0"/>
              <a:t>Bir iş faaliyetinin veya işle ilgili durumun yol açtığı ve/veya kötüleştirdiği belirlenebilir, olumsuz fiziksel veya ruhsal durum.</a:t>
            </a:r>
            <a:endParaRPr lang="tr-TR" sz="2000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46628" y="286604"/>
            <a:ext cx="7220131" cy="1193853"/>
          </a:xfrm>
        </p:spPr>
        <p:txBody>
          <a:bodyPr/>
          <a:lstStyle/>
          <a:p>
            <a:r>
              <a:rPr lang="tr-TR" dirty="0"/>
              <a:t>TEHLİKE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5846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3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Geçmişe bakış">
  <a:themeElements>
    <a:clrScheme name="Geçmişe bakış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229</TotalTime>
  <Words>1299</Words>
  <Application>Microsoft Office PowerPoint</Application>
  <PresentationFormat>Ekran Gösterisi (4:3)</PresentationFormat>
  <Paragraphs>170</Paragraphs>
  <Slides>32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Verdana</vt:lpstr>
      <vt:lpstr>Geçmişe bakış</vt:lpstr>
      <vt:lpstr>İŞ GÜVENLİĞİ</vt:lpstr>
      <vt:lpstr>TARİHÇE</vt:lpstr>
      <vt:lpstr>PowerPoint Sunusu</vt:lpstr>
      <vt:lpstr>PowerPoint Sunusu</vt:lpstr>
      <vt:lpstr>PowerPoint Sunusu</vt:lpstr>
      <vt:lpstr>KLASİK UYGULAMA İLE YENİ İSG ANLAYIŞININ KARŞILAŞTIRMASI</vt:lpstr>
      <vt:lpstr>YENİ İSG YAKLAŞIMI</vt:lpstr>
      <vt:lpstr>TEHLİKE</vt:lpstr>
      <vt:lpstr>TEHLİKE</vt:lpstr>
      <vt:lpstr>RİSK</vt:lpstr>
      <vt:lpstr>RİSK</vt:lpstr>
      <vt:lpstr>TEHLİKE VE RİSK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Beyin Jimnastiği Yapalım</vt:lpstr>
      <vt:lpstr>PowerPoint Sunusu</vt:lpstr>
      <vt:lpstr>PowerPoint Sunusu</vt:lpstr>
      <vt:lpstr>TEHLİKE VE RİSKLERİN ALGILANMASI </vt:lpstr>
      <vt:lpstr>PowerPoint Sunusu</vt:lpstr>
      <vt:lpstr>BİREY ALGILAMA VE EYLEM SİSTEMİ</vt:lpstr>
      <vt:lpstr>RİSK ALGILAMA-ZAMAN ARASINDAKİ İLİŞKİ</vt:lpstr>
      <vt:lpstr>TOPLUMSAL RİSK ALGILAMAYI ETKİLEYEN FAKTÖRLER</vt:lpstr>
      <vt:lpstr>PowerPoint Sunusu</vt:lpstr>
      <vt:lpstr>Bir Deneme</vt:lpstr>
      <vt:lpstr>PowerPoint Sunusu</vt:lpstr>
      <vt:lpstr>Bölüm Sonu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İNNOVASYON</dc:title>
  <dc:creator>Ercan ARPAZ</dc:creator>
  <cp:lastModifiedBy>Ercan ARPAZ</cp:lastModifiedBy>
  <cp:revision>25</cp:revision>
  <dcterms:created xsi:type="dcterms:W3CDTF">2017-02-26T19:39:41Z</dcterms:created>
  <dcterms:modified xsi:type="dcterms:W3CDTF">2017-04-23T20:09:29Z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8F979B03-6E90-46BC-8D90-79847A2F0B11</vt:lpwstr>
  </property>
  <property fmtid="{D5CDD505-2E9C-101B-9397-08002B2CF9AE}" pid="3" name="ArticulatePath">
    <vt:lpwstr>Proje yönetimi</vt:lpwstr>
  </property>
</Properties>
</file>